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lVDiSmIRyUmImL9hL0qFaoFo0QUw2rdHi_tvQR5xV19UMDczOUgwNERBTEI5WEwzRzJBWlU1WTA3SS4u" TargetMode="External"/><Relationship Id="rId2" Type="http://schemas.openxmlformats.org/officeDocument/2006/relationships/hyperlink" Target="mailto:ksandova.jitka@zsbrve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EP0cvATcM" TargetMode="External"/><Relationship Id="rId2" Type="http://schemas.openxmlformats.org/officeDocument/2006/relationships/hyperlink" Target="https://www.youtube.com/watch?v=0kdUIaOF2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5935D-3415-48A8-A59A-98ECC25DA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Římská republika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031A63-0EBC-44E0-9A19-70E7C585F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 </a:t>
            </a:r>
            <a:r>
              <a:rPr lang="cs-CZ" dirty="0" err="1"/>
              <a:t>julia</a:t>
            </a:r>
            <a:r>
              <a:rPr lang="cs-CZ" dirty="0"/>
              <a:t> </a:t>
            </a:r>
            <a:r>
              <a:rPr lang="cs-CZ" dirty="0" err="1"/>
              <a:t>caesara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11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E85E1-7A5D-4E0B-B072-78AB0DFA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Caesarova 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78063-0EA6-45E8-AD04-1EBEE566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odpor proti císařově samovládě </a:t>
            </a:r>
            <a:r>
              <a:rPr lang="cs-CZ" dirty="0"/>
              <a:t>– vytvořil monarchii</a:t>
            </a:r>
          </a:p>
          <a:p>
            <a:r>
              <a:rPr lang="cs-CZ" dirty="0"/>
              <a:t>neklid mezi optimáty a stoupenci republiky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strach z tyranie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nakonec r. 44 př. n. l. zavražděn (ubodán) skupinou politiků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1875D3-0086-45B4-AF90-87A14BA5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333515"/>
            <a:ext cx="4960443" cy="28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88115-6E91-40AB-B242-BB42D4B3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pro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F2460-DFB3-42E5-9144-CA0107BF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výpisky</a:t>
            </a:r>
          </a:p>
          <a:p>
            <a:pPr lvl="1"/>
            <a:r>
              <a:rPr lang="cs-CZ" dirty="0"/>
              <a:t>z jednotlivých snímků prezentace vypište veškeré barevně zvýrazněné části a podtržené části textu</a:t>
            </a:r>
          </a:p>
          <a:p>
            <a:pPr lvl="1"/>
            <a:r>
              <a:rPr lang="cs-CZ" dirty="0"/>
              <a:t>vyfocené výpisky prosím zaslat na </a:t>
            </a:r>
            <a:r>
              <a:rPr lang="cs-CZ" dirty="0" err="1">
                <a:hlinkClick r:id="rId2"/>
              </a:rPr>
              <a:t>ksandova.jitka@</a:t>
            </a:r>
            <a:r>
              <a:rPr lang="cs-CZ" err="1">
                <a:hlinkClick r:id="rId2"/>
              </a:rPr>
              <a:t>zsbrve</a:t>
            </a:r>
            <a:r>
              <a:rPr lang="cs-CZ">
                <a:hlinkClick r:id="rId2"/>
              </a:rPr>
              <a:t>.cz</a:t>
            </a:r>
            <a:endParaRPr lang="cs-CZ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e-test</a:t>
            </a:r>
          </a:p>
          <a:p>
            <a:pPr lvl="1"/>
            <a:r>
              <a:rPr lang="cs-CZ" dirty="0">
                <a:hlinkClick r:id="rId3"/>
              </a:rPr>
              <a:t>https://forms.office.com/Pages/ResponsePage.aspx?id=lVDiSmIRyUmImL9hL0qFaoFo0QUw2rdHi_tvQR5xV19UMDczOUgwNERBTEI5WEwzRzJBWlU1WTA3SS4u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8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955E0-4B3B-47F6-BFA1-5DACBEA2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44C40-DEEB-4CAF-88DE-7FD15742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https://www.youtube.com/watch?v=0kdUIaOF2Ns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https://www.youtube.com/watch?v=hpEP0cvATcM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67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14BCA-B46A-4913-AF3C-EF5312CE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80E1F-63B1-4CDC-ACE6-23BB5079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republika kvůli svému územnímu rozmachu ve vnitropolitické krizi</a:t>
            </a:r>
          </a:p>
          <a:p>
            <a:pPr lvl="1"/>
            <a:r>
              <a:rPr lang="cs-CZ" dirty="0"/>
              <a:t>pouliční boje</a:t>
            </a:r>
          </a:p>
          <a:p>
            <a:pPr lvl="1"/>
            <a:r>
              <a:rPr lang="cs-CZ" dirty="0"/>
              <a:t>povstání otroků</a:t>
            </a:r>
          </a:p>
          <a:p>
            <a:pPr lvl="1"/>
            <a:r>
              <a:rPr lang="cs-CZ" dirty="0"/>
              <a:t>konflikty na hranicích říše</a:t>
            </a:r>
          </a:p>
          <a:p>
            <a:pPr lvl="1"/>
            <a:r>
              <a:rPr lang="cs-CZ" dirty="0"/>
              <a:t>občanské války</a:t>
            </a:r>
          </a:p>
          <a:p>
            <a:r>
              <a:rPr lang="cs-CZ" dirty="0"/>
              <a:t>spory řešeny pomocí vojska</a:t>
            </a:r>
          </a:p>
          <a:p>
            <a:r>
              <a:rPr lang="cs-CZ" dirty="0"/>
              <a:t>touha některých politiků po neomezené vládě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1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F0F5-560E-467B-908D-F7375C77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accent1"/>
                </a:solidFill>
              </a:rPr>
              <a:t>První </a:t>
            </a:r>
            <a:r>
              <a:rPr lang="cs-CZ" b="1" u="sng" dirty="0" err="1">
                <a:solidFill>
                  <a:schemeClr val="accent1"/>
                </a:solidFill>
              </a:rPr>
              <a:t>triuvirát</a:t>
            </a:r>
            <a:endParaRPr lang="cs-CZ" b="1" u="sng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7EFFF-03D0-4ED8-8CCB-F23B0CFE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01972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chemeClr val="accent1"/>
                </a:solidFill>
              </a:rPr>
              <a:t>spojenectví tří politiků – lepší prosazování jejich zájmů</a:t>
            </a:r>
          </a:p>
          <a:p>
            <a:r>
              <a:rPr lang="cs-CZ" sz="2400" b="1" u="sng" dirty="0" err="1">
                <a:solidFill>
                  <a:schemeClr val="accent1"/>
                </a:solidFill>
              </a:rPr>
              <a:t>Gnaeus</a:t>
            </a:r>
            <a:r>
              <a:rPr lang="cs-CZ" sz="2400" b="1" u="sng" dirty="0">
                <a:solidFill>
                  <a:schemeClr val="accent1"/>
                </a:solidFill>
              </a:rPr>
              <a:t> Pompeius </a:t>
            </a:r>
          </a:p>
          <a:p>
            <a:pPr lvl="1"/>
            <a:r>
              <a:rPr lang="cs-CZ" sz="2000" dirty="0"/>
              <a:t>konzul, měl ovládnout západ Říma</a:t>
            </a:r>
          </a:p>
          <a:p>
            <a:r>
              <a:rPr lang="cs-CZ" sz="2400" b="1" u="sng" dirty="0">
                <a:solidFill>
                  <a:schemeClr val="accent1"/>
                </a:solidFill>
              </a:rPr>
              <a:t>Marcus Licinius </a:t>
            </a:r>
            <a:r>
              <a:rPr lang="cs-CZ" sz="2400" b="1" u="sng" dirty="0" err="1">
                <a:solidFill>
                  <a:schemeClr val="accent1"/>
                </a:solidFill>
              </a:rPr>
              <a:t>Crassus</a:t>
            </a:r>
            <a:endParaRPr lang="cs-CZ" sz="2400" b="1" u="sng" dirty="0">
              <a:solidFill>
                <a:schemeClr val="accent1"/>
              </a:solidFill>
            </a:endParaRPr>
          </a:p>
          <a:p>
            <a:pPr lvl="1"/>
            <a:r>
              <a:rPr lang="cs-CZ" sz="2000" dirty="0"/>
              <a:t>vítěz nad Spartakem, měl ovládnout východ Říma</a:t>
            </a:r>
          </a:p>
          <a:p>
            <a:r>
              <a:rPr lang="cs-CZ" sz="2400" b="1" u="sng" dirty="0" err="1">
                <a:solidFill>
                  <a:schemeClr val="accent1"/>
                </a:solidFill>
              </a:rPr>
              <a:t>Gaius</a:t>
            </a:r>
            <a:r>
              <a:rPr lang="cs-CZ" sz="2400" b="1" u="sng" dirty="0">
                <a:solidFill>
                  <a:schemeClr val="accent1"/>
                </a:solidFill>
              </a:rPr>
              <a:t> Julius Caesar</a:t>
            </a:r>
          </a:p>
          <a:p>
            <a:pPr lvl="1"/>
            <a:r>
              <a:rPr lang="cs-CZ" sz="2000" dirty="0"/>
              <a:t>boje s Galy,  správce Hispánie…</a:t>
            </a:r>
          </a:p>
        </p:txBody>
      </p:sp>
    </p:spTree>
    <p:extLst>
      <p:ext uri="{BB962C8B-B14F-4D97-AF65-F5344CB8AC3E}">
        <p14:creationId xmlns:p14="http://schemas.microsoft.com/office/powerpoint/2010/main" val="10408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7A16C06-2C4C-4F43-85E8-5C65646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b="1" u="sng" dirty="0" err="1">
                <a:solidFill>
                  <a:schemeClr val="accent1"/>
                </a:solidFill>
              </a:rPr>
              <a:t>Gaius</a:t>
            </a:r>
            <a:r>
              <a:rPr lang="cs-CZ" b="1" u="sng" dirty="0">
                <a:solidFill>
                  <a:schemeClr val="accent1"/>
                </a:solidFill>
              </a:rPr>
              <a:t> Julius Caesar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487F6-934F-4AA9-812F-A33BF434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cs-CZ" sz="2400" dirty="0"/>
              <a:t>z rodu Juliů</a:t>
            </a:r>
          </a:p>
          <a:p>
            <a:r>
              <a:rPr lang="cs-CZ" sz="2400" b="1" u="sng" dirty="0">
                <a:solidFill>
                  <a:schemeClr val="accent1"/>
                </a:solidFill>
              </a:rPr>
              <a:t>vynikající řečník</a:t>
            </a:r>
          </a:p>
          <a:p>
            <a:r>
              <a:rPr lang="cs-CZ" sz="2400" dirty="0"/>
              <a:t>zvolen nejvyšším veleknězem</a:t>
            </a:r>
          </a:p>
          <a:p>
            <a:r>
              <a:rPr lang="cs-CZ" sz="2400" u="sng" dirty="0">
                <a:solidFill>
                  <a:schemeClr val="accent1"/>
                </a:solidFill>
              </a:rPr>
              <a:t>ustanoven správcem Hispánie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C8F1DF-FEA9-4F3E-B4E3-B9855E3D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7" y="481109"/>
            <a:ext cx="2111890" cy="24919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A94392-D38B-4319-8920-6895DF14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36" y="3138486"/>
            <a:ext cx="3194752" cy="24919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0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7A16C06-2C4C-4F43-85E8-5C65646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dirty="0" err="1"/>
              <a:t>Gaius</a:t>
            </a:r>
            <a:r>
              <a:rPr lang="cs-CZ" dirty="0"/>
              <a:t> Julius Caesar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487F6-934F-4AA9-812F-A33BF434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zvolen triumvirem, konzulem, </a:t>
            </a:r>
            <a:r>
              <a:rPr lang="cs-CZ" dirty="0"/>
              <a:t>místodržitelem Předalpské Galie (severní Itálie) a </a:t>
            </a:r>
            <a:r>
              <a:rPr lang="cs-CZ" dirty="0" err="1"/>
              <a:t>Ilyrie</a:t>
            </a:r>
            <a:r>
              <a:rPr lang="cs-CZ" dirty="0"/>
              <a:t> (západní Balkán), </a:t>
            </a:r>
          </a:p>
          <a:p>
            <a:r>
              <a:rPr lang="cs-CZ" dirty="0"/>
              <a:t>později správcem Zaalpské Galie (jižní Francie) 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po </a:t>
            </a:r>
            <a:r>
              <a:rPr lang="cs-CZ" b="1" u="sng" dirty="0" err="1">
                <a:solidFill>
                  <a:schemeClr val="accent1"/>
                </a:solidFill>
              </a:rPr>
              <a:t>Crassově</a:t>
            </a:r>
            <a:r>
              <a:rPr lang="cs-CZ" b="1" u="sng" dirty="0">
                <a:solidFill>
                  <a:schemeClr val="accent1"/>
                </a:solidFill>
              </a:rPr>
              <a:t> smrti se dostal do sporů s Pompeiem, který mu společně se senátem přikázal rozpustit armádu a vrátit se do Říma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E83E8AC8-2125-43B3-BDBC-AA5F1DA38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4" r="3" b="19096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5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38CBB2-04B5-4ED2-92CA-ABA779049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ECE436-E5C5-4600-9DAE-6A66A788E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E0C0504-58BC-4587-9DE3-B7CC82F6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dirty="0"/>
              <a:t>Kostky jsou vrženy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1BF76C-52E4-494B-86F2-4CBAC20E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E3671-05DD-44A6-A3E9-53243B05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 b="1" u="sng" dirty="0">
                <a:solidFill>
                  <a:schemeClr val="accent1"/>
                </a:solidFill>
              </a:rPr>
              <a:t>r. 49 př.n.l. překročil s jedinou legií  řeku Rubikon </a:t>
            </a:r>
            <a:r>
              <a:rPr lang="cs-CZ" sz="1500" dirty="0"/>
              <a:t>(tehdejší hranice Itálie) – vypukly další občanské války</a:t>
            </a:r>
          </a:p>
          <a:p>
            <a:pPr>
              <a:lnSpc>
                <a:spcPct val="110000"/>
              </a:lnSpc>
            </a:pPr>
            <a:r>
              <a:rPr lang="cs-CZ" sz="1500" dirty="0"/>
              <a:t>při překročení Rubikonu měl pravit: „</a:t>
            </a:r>
            <a:r>
              <a:rPr lang="cs-CZ" sz="1500" dirty="0" err="1"/>
              <a:t>Alea</a:t>
            </a:r>
            <a:r>
              <a:rPr lang="cs-CZ" sz="1500" dirty="0"/>
              <a:t> </a:t>
            </a:r>
            <a:r>
              <a:rPr lang="cs-CZ" sz="1500" dirty="0" err="1"/>
              <a:t>iacta</a:t>
            </a:r>
            <a:r>
              <a:rPr lang="cs-CZ" sz="1500" dirty="0"/>
              <a:t> </a:t>
            </a:r>
            <a:r>
              <a:rPr lang="cs-CZ" sz="1500" dirty="0" err="1"/>
              <a:t>est</a:t>
            </a:r>
            <a:r>
              <a:rPr lang="cs-CZ" sz="1500" dirty="0"/>
              <a:t>“ – „kostky jsou vrženy“ </a:t>
            </a:r>
          </a:p>
          <a:p>
            <a:pPr>
              <a:lnSpc>
                <a:spcPct val="110000"/>
              </a:lnSpc>
            </a:pPr>
            <a:r>
              <a:rPr lang="cs-CZ" sz="1500" b="1" u="sng" dirty="0">
                <a:solidFill>
                  <a:schemeClr val="accent1"/>
                </a:solidFill>
              </a:rPr>
              <a:t>Pompeius</a:t>
            </a:r>
            <a:r>
              <a:rPr lang="cs-CZ" sz="1500" dirty="0"/>
              <a:t>, který </a:t>
            </a:r>
            <a:r>
              <a:rPr lang="cs-CZ" sz="1500" b="1" u="sng" dirty="0">
                <a:solidFill>
                  <a:schemeClr val="accent1"/>
                </a:solidFill>
              </a:rPr>
              <a:t>byl nakonec poražen</a:t>
            </a:r>
            <a:r>
              <a:rPr lang="cs-CZ" sz="1500" dirty="0"/>
              <a:t>, byl zavražděn v Egyptě, kam uprchl před Caesarem</a:t>
            </a:r>
          </a:p>
          <a:p>
            <a:pPr>
              <a:lnSpc>
                <a:spcPct val="110000"/>
              </a:lnSpc>
            </a:pPr>
            <a:r>
              <a:rPr lang="cs-CZ" sz="1500" b="1" u="sng" dirty="0">
                <a:solidFill>
                  <a:schemeClr val="accent1"/>
                </a:solidFill>
              </a:rPr>
              <a:t>Caesar se v Egyptě účastnil bojů mezi Ptolemaiem a jeho sestrou Kleopatrou</a:t>
            </a:r>
          </a:p>
          <a:p>
            <a:pPr lvl="1">
              <a:lnSpc>
                <a:spcPct val="110000"/>
              </a:lnSpc>
            </a:pPr>
            <a:r>
              <a:rPr lang="cs-CZ" sz="1500" b="1" u="sng" dirty="0">
                <a:solidFill>
                  <a:schemeClr val="accent1"/>
                </a:solidFill>
              </a:rPr>
              <a:t>Caesar Kleopatru nakonec dosadil na trůn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0703AE-95DE-4C43-8272-BB33A5AD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6B41A4D1-F648-4326-A2BE-400F87CE7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6" r="3" b="7273"/>
          <a:stretch/>
        </p:blipFill>
        <p:spPr>
          <a:xfrm>
            <a:off x="8116373" y="1116344"/>
            <a:ext cx="2799103" cy="18507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7AB4BE-84C1-4A1C-822E-3AE11C9FE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" r="3" b="3"/>
          <a:stretch/>
        </p:blipFill>
        <p:spPr>
          <a:xfrm>
            <a:off x="8116373" y="3131726"/>
            <a:ext cx="2799103" cy="18507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24E7C2-F39B-4280-9B81-F15BBD9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81DAA9-C4BA-4BB3-8F4B-3BC4B43E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8811F-B7FE-428F-95A9-737687FD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 err="1"/>
              <a:t>OVládnutí</a:t>
            </a:r>
            <a:r>
              <a:rPr lang="cs-CZ" dirty="0"/>
              <a:t> Říma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D7EB9-300B-49B8-8080-DDD9E67D2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v roce 47 př.n.l.  zvítězil při ochraně římských provincií v Malé Asii </a:t>
            </a:r>
          </a:p>
          <a:p>
            <a:pPr lvl="1"/>
            <a:r>
              <a:rPr lang="cs-CZ" dirty="0"/>
              <a:t>bojoval proti pontskému králi (Pontus = území na jižním břehu Černého moře)</a:t>
            </a:r>
          </a:p>
          <a:p>
            <a:r>
              <a:rPr lang="cs-CZ" dirty="0"/>
              <a:t>Senátu Caesar oznámil: „</a:t>
            </a:r>
            <a:r>
              <a:rPr lang="cs-CZ" dirty="0" err="1"/>
              <a:t>Veni</a:t>
            </a:r>
            <a:r>
              <a:rPr lang="cs-CZ" dirty="0"/>
              <a:t>, </a:t>
            </a:r>
            <a:r>
              <a:rPr lang="cs-CZ" dirty="0" err="1"/>
              <a:t>vidi</a:t>
            </a:r>
            <a:r>
              <a:rPr lang="cs-CZ" dirty="0"/>
              <a:t>, </a:t>
            </a:r>
            <a:r>
              <a:rPr lang="cs-CZ" dirty="0" err="1"/>
              <a:t>vici</a:t>
            </a:r>
            <a:r>
              <a:rPr lang="cs-CZ" dirty="0"/>
              <a:t>.“ (Přišel jsem, viděl jsem, zvítězil jsem) </a:t>
            </a:r>
          </a:p>
          <a:p>
            <a:r>
              <a:rPr lang="cs-CZ" dirty="0"/>
              <a:t>v roce 45 se vrátil do Itálie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byl mu přiznán doživotní titul diktátora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66F26E-F008-4A7B-A832-208F8B2E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25" y="2015734"/>
            <a:ext cx="2587959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8811F-B7FE-428F-95A9-737687FD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>
                <a:solidFill>
                  <a:schemeClr val="accent1"/>
                </a:solidFill>
              </a:rPr>
              <a:t>OVládnutí</a:t>
            </a:r>
            <a:r>
              <a:rPr lang="cs-CZ" b="1" u="sng" dirty="0">
                <a:solidFill>
                  <a:schemeClr val="accent1"/>
                </a:solidFill>
              </a:rPr>
              <a:t> Říma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D7EB9-300B-49B8-8080-DDD9E67D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400" b="1" u="sng" dirty="0">
                <a:solidFill>
                  <a:schemeClr val="accent1"/>
                </a:solidFill>
              </a:rPr>
              <a:t>neomezená vláda</a:t>
            </a:r>
          </a:p>
          <a:p>
            <a:pPr lvl="1"/>
            <a:r>
              <a:rPr lang="cs-CZ" sz="2400" b="1" u="sng" dirty="0">
                <a:solidFill>
                  <a:schemeClr val="accent1"/>
                </a:solidFill>
              </a:rPr>
              <a:t>zachovával republikánské instituce, hlavně senát</a:t>
            </a:r>
          </a:p>
          <a:p>
            <a:pPr lvl="1"/>
            <a:r>
              <a:rPr lang="cs-CZ" sz="2400" b="1" u="sng" dirty="0">
                <a:solidFill>
                  <a:schemeClr val="accent1"/>
                </a:solidFill>
              </a:rPr>
              <a:t>reformy </a:t>
            </a:r>
          </a:p>
          <a:p>
            <a:pPr lvl="2"/>
            <a:r>
              <a:rPr lang="cs-CZ" sz="2000" b="1" u="sng" dirty="0">
                <a:solidFill>
                  <a:schemeClr val="accent1"/>
                </a:solidFill>
              </a:rPr>
              <a:t>Juliánský kalendář –</a:t>
            </a:r>
            <a:r>
              <a:rPr lang="cs-CZ" sz="2000" dirty="0"/>
              <a:t> základem sluneční rok o délce 365,25 dne</a:t>
            </a:r>
          </a:p>
          <a:p>
            <a:pPr lvl="2"/>
            <a:r>
              <a:rPr lang="cs-CZ" sz="2000" dirty="0"/>
              <a:t>občanství i cizincům </a:t>
            </a:r>
          </a:p>
          <a:p>
            <a:pPr lvl="2"/>
            <a:r>
              <a:rPr lang="cs-CZ" sz="2000" dirty="0"/>
              <a:t>bezzemkům přidělil půdu </a:t>
            </a:r>
          </a:p>
          <a:p>
            <a:pPr lvl="3"/>
            <a:r>
              <a:rPr lang="cs-CZ" sz="1800" dirty="0"/>
              <a:t> podporoval kolonizaci</a:t>
            </a:r>
          </a:p>
        </p:txBody>
      </p:sp>
    </p:spTree>
    <p:extLst>
      <p:ext uri="{BB962C8B-B14F-4D97-AF65-F5344CB8AC3E}">
        <p14:creationId xmlns:p14="http://schemas.microsoft.com/office/powerpoint/2010/main" val="29697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ED1F2C2-5EB7-4BD7-8723-9FEF0D0ED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7177" y="643467"/>
            <a:ext cx="6497645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1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59</TotalTime>
  <Words>427</Words>
  <Application>Microsoft Office PowerPoint</Application>
  <PresentationFormat>Širokoúhlá obrazovka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Galerie</vt:lpstr>
      <vt:lpstr>Římská republika </vt:lpstr>
      <vt:lpstr>opakování</vt:lpstr>
      <vt:lpstr>První triuvirát</vt:lpstr>
      <vt:lpstr>Gaius Julius Caesar</vt:lpstr>
      <vt:lpstr>Gaius Julius Caesar</vt:lpstr>
      <vt:lpstr>Kostky jsou vrženy</vt:lpstr>
      <vt:lpstr>OVládnutí Říma</vt:lpstr>
      <vt:lpstr>OVládnutí Říma</vt:lpstr>
      <vt:lpstr>Prezentace aplikace PowerPoint</vt:lpstr>
      <vt:lpstr>Caesarova smrt</vt:lpstr>
      <vt:lpstr>pokyny pro práci</vt:lpstr>
      <vt:lpstr>odkazy na videa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Římská republika </dc:title>
  <dc:creator>Kšandová Jitka</dc:creator>
  <cp:lastModifiedBy>Kšandová Jitka</cp:lastModifiedBy>
  <cp:revision>12</cp:revision>
  <dcterms:created xsi:type="dcterms:W3CDTF">2020-05-06T09:14:39Z</dcterms:created>
  <dcterms:modified xsi:type="dcterms:W3CDTF">2020-05-06T10:28:58Z</dcterms:modified>
</cp:coreProperties>
</file>